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D601-7BC2-4984-A585-F434E7FF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A5709-9897-45AD-96DC-F59E99F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0154-7B4E-46A9-88B6-C916D3D2E429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E849B-59DA-4D31-A0EF-290E6FD7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0889F-EBC5-4F11-B452-698B6AA5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A3BB4-1810-4E64-8D6B-3A1A7031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329A5-3928-4E55-AB9D-DA6B375B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EDA3E-6D0D-4527-A17F-88BDCF53C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4C7AC-D0D5-4DF2-914C-CCACB2D84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0154-7B4E-46A9-88B6-C916D3D2E429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E0C6-85B3-489F-876D-E3F883006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DC31-6A13-4742-B832-81080141A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3BB4-1810-4E64-8D6B-3A1A7031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67835A-A00E-4307-ADA7-2B856C43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kern="1200">
                <a:latin typeface="Imprint MT Shadow" panose="04020605060303030202" pitchFamily="82" charset="0"/>
              </a:rPr>
              <a:t>CastleRock</a:t>
            </a:r>
            <a:r>
              <a:rPr lang="en-US" sz="2200" kern="1200">
                <a:latin typeface="Imprint MT Shadow" panose="04020605060303030202" pitchFamily="82" charset="0"/>
              </a:rPr>
              <a:t>™</a:t>
            </a:r>
            <a:br>
              <a:rPr lang="en-US" sz="7200" kern="1200">
                <a:latin typeface="Imprint MT Shadow" panose="04020605060303030202" pitchFamily="82" charset="0"/>
              </a:rPr>
            </a:br>
            <a:r>
              <a:rPr lang="en-US" sz="4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Insulated Porcelain Siding &amp; Cladding Products</a:t>
            </a:r>
            <a:endPara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72DF5-A220-4B76-8220-ADE3DB870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3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905A32-3926-40A2-B78B-3C9116B4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B69CC-875B-469A-B130-D3DDA4283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3897B3-4C9D-473E-BAD7-4BCC11AA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ADBF1-DEF8-4586-A24D-DB7DC052B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4E0B3-5330-4855-A3CC-CF297261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Large Format or;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Pre-size panels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AF1B-522B-4618-AA57-541CBB8ED0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427B5F-0991-4899-8944-F065FC70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E9EDB-5E39-4F78-B996-65C7B52B1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4734D-00CC-464B-A38C-99922F93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Imprint MT Shadow" panose="04020605060303030202" pitchFamily="82" charset="0"/>
              </a:rPr>
              <a:t>Porcelain Brick System</a:t>
            </a:r>
            <a:endParaRPr lang="en-US" sz="5200" kern="120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64256-0D00-4DE8-82F1-5FFECEE13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D92C45-0319-42A4-870C-519A36C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  <a:latin typeface="Imprint MT Shadow" panose="04020605060303030202" pitchFamily="82" charset="0"/>
              </a:rPr>
              <a:t>Porcelain Brick Flat Panels 4” x 12”</a:t>
            </a:r>
            <a:endParaRPr lang="en-US" sz="40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CBB23-0BD6-4DE9-9183-653C43244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28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0019B-9490-4F8A-8706-C3BE6EBB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rint MT Shadow" panose="04020605060303030202" pitchFamily="82" charset="0"/>
              </a:rPr>
              <a:t>Window/Door Trim Assembly</a:t>
            </a:r>
            <a:br>
              <a:rPr lang="en-US">
                <a:latin typeface="Imprint MT Shadow" panose="04020605060303030202" pitchFamily="82" charset="0"/>
              </a:rPr>
            </a:br>
            <a:r>
              <a:rPr lang="en-US" sz="2000">
                <a:latin typeface="Imprint MT Shadow" panose="04020605060303030202" pitchFamily="82" charset="0"/>
              </a:rPr>
              <a:t>Top View (Looking Down)</a:t>
            </a:r>
            <a:endParaRPr lang="en-US" sz="2000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C827C-C524-4C9B-9DEA-1F716682E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6FF262-C211-4504-A549-5F61C0F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rint MT Shadow" panose="04020605060303030202" pitchFamily="82" charset="0"/>
              </a:rPr>
              <a:t>Outside Corner Assembly</a:t>
            </a:r>
            <a:br>
              <a:rPr lang="en-US">
                <a:latin typeface="Imprint MT Shadow" panose="04020605060303030202" pitchFamily="82" charset="0"/>
              </a:rPr>
            </a:br>
            <a:r>
              <a:rPr lang="en-US" sz="2000">
                <a:latin typeface="Imprint MT Shadow" panose="04020605060303030202" pitchFamily="82" charset="0"/>
              </a:rPr>
              <a:t>Top View (Looking Down)</a:t>
            </a:r>
            <a:endParaRPr lang="en-US" sz="2000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A4537-A4D0-467E-A545-9612A5813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38F7A-56CF-4623-BD84-8738D593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rint MT Shadow" panose="04020605060303030202" pitchFamily="82" charset="0"/>
              </a:rPr>
              <a:t>Pilaster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E909E-E286-46A4-A5EF-D329B2733F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B6F414-6401-45FC-AFCF-3BA79691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rint MT Shadow" panose="04020605060303030202" pitchFamily="82" charset="0"/>
              </a:rPr>
              <a:t>Window (Side View)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A6A7A-8FDE-4951-BCF7-C640B4563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645E30-61FE-4286-B36E-47625AB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rint MT Shadow" panose="04020605060303030202" pitchFamily="82" charset="0"/>
              </a:rPr>
              <a:t>The Challenge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F788A-B0DD-4F08-850C-901A842D98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E37F8-3AE2-43EE-8E73-FAB0E66C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F0561-AD6D-4FC0-99A1-9F3A7212D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17E9BA-818A-472C-AC4E-C3A48C9D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rint MT Shadow" panose="04020605060303030202" pitchFamily="82" charset="0"/>
              </a:rPr>
              <a:t>Squares, Rectangles &amp; Large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2B980-2412-4C9B-9DE5-F23541EF0E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20F499-DE19-48ED-923E-70A49522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Imprint MT Shadow" panose="04020605060303030202" pitchFamily="82" charset="0"/>
              </a:rPr>
              <a:t>Beauty &amp; Aesthetics</a:t>
            </a:r>
            <a:endParaRPr lang="en-US" sz="5800" kern="120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E6B72-DBF0-4B54-84EF-361AFB40A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80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32663A-A1FB-4D98-A658-28829BE7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FB7DD-42E7-4B5E-AB64-6C3082C0DB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9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F7CC85-C0D0-4148-BFBA-70F21870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359D5-3639-4C54-B576-4932F8B45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0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E90546-BB0D-4B92-A94B-03CA7808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rgbClr val="FFFFFF"/>
                </a:solidFill>
                <a:latin typeface="Imprint MT Shadow" panose="04020605060303030202" pitchFamily="82" charset="0"/>
              </a:rPr>
              <a:t>Porcelain Lap Siding</a:t>
            </a:r>
            <a:br>
              <a:rPr lang="en-US" sz="5400">
                <a:solidFill>
                  <a:srgbClr val="FFFFFF"/>
                </a:solidFill>
                <a:latin typeface="Imprint MT Shadow" panose="04020605060303030202" pitchFamily="82" charset="0"/>
              </a:rPr>
            </a:br>
            <a:r>
              <a:rPr lang="en-US" sz="3600">
                <a:solidFill>
                  <a:srgbClr val="FFFFFF"/>
                </a:solidFill>
                <a:latin typeface="Imprint MT Shadow" panose="04020605060303030202" pitchFamily="82" charset="0"/>
              </a:rPr>
              <a:t>Our fastest installing, least expensive System </a:t>
            </a:r>
            <a:endParaRPr lang="en-US" sz="3600" dirty="0">
              <a:solidFill>
                <a:srgbClr val="FFFFFF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58DA3-6EB9-4B7D-9651-0B17C84AD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D7979-3951-4052-B9DE-06D72752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4D0BE-9CFD-4E1F-BD0A-D2034E2A41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F3AED7-1EF7-481E-9F12-EC2C63CD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Imprint MT Shadow" panose="04020605060303030202" pitchFamily="82" charset="0"/>
              </a:rPr>
              <a:t>Fast, Easy </a:t>
            </a:r>
            <a:br>
              <a:rPr lang="en-US" sz="7200" kern="1200">
                <a:solidFill>
                  <a:schemeClr val="tx1"/>
                </a:solidFill>
                <a:latin typeface="Imprint MT Shadow" panose="04020605060303030202" pitchFamily="82" charset="0"/>
              </a:rPr>
            </a:br>
            <a:r>
              <a:rPr lang="en-US" sz="7200" kern="1200">
                <a:solidFill>
                  <a:schemeClr val="tx1"/>
                </a:solidFill>
                <a:latin typeface="Imprint MT Shadow" panose="04020605060303030202" pitchFamily="82" charset="0"/>
              </a:rPr>
              <a:t>Installation</a:t>
            </a:r>
            <a:endParaRPr lang="en-US" sz="7200" kern="120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A96C7-462C-47AC-89EC-3AD8B6DCC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AA88D-D758-4186-AE65-514ABD4F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- </a:t>
            </a:r>
            <a:r>
              <a:rPr lang="en-US" sz="2800">
                <a:latin typeface="+mn-lt"/>
              </a:rPr>
              <a:t>Interlocking panels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- Install with staples or screws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- Installs in any weather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- Reduces labor time &amp; cost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- Reduces construction time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- Damaged panel replaces without dismantling</a:t>
            </a:r>
            <a:endParaRPr lang="en-US" sz="4000" i="1" u="sng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7170E-3739-4814-AEA8-C134E5FD9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32E09-924C-43CF-8B24-9F306F4B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>
                <a:latin typeface="Imprint MT Shadow" panose="04020605060303030202" pitchFamily="82" charset="0"/>
              </a:rPr>
              <a:t>Installing ICAP Claddings</a:t>
            </a:r>
            <a:endParaRPr lang="en-US" sz="7200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C8CE5-AC49-4B8E-ABCF-24CFEED96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8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AFAF37-0DE2-45AF-852D-73DC322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rint MT Shadow" panose="04020605060303030202" pitchFamily="82" charset="0"/>
              </a:rPr>
              <a:t>What is the goal?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089E0-AE0F-46A6-8B28-3A66173DF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08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604665-CAA3-4010-A9D2-0AFBD189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rgbClr val="FFFFFF"/>
                </a:solidFill>
                <a:latin typeface="Imprint MT Shadow" panose="04020605060303030202" pitchFamily="82" charset="0"/>
              </a:rPr>
              <a:t>Porcelain Installation</a:t>
            </a:r>
            <a:endParaRPr lang="en-US" sz="5400" dirty="0">
              <a:solidFill>
                <a:srgbClr val="FFFFFF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D6040-E537-4792-9324-A1926A377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8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60FA78-CD1E-4950-ABA8-006AEDFE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21574-3ADE-463C-8632-0B662A1F2D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5B05B-0CBC-428C-A1D5-99857402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DF3D3-7493-4956-B868-228EBBF7FC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0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84D09-B773-4A39-A585-1A770C0D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80F40-06C1-4239-8E8D-77990E8940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2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E5ED98-E581-47C8-9B4C-112F93C2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8762F-BE7B-415C-8EC2-FBC01B6E9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79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ABF6D4-99AD-4CEB-A31E-AF6D947C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056C3-1AAD-48C0-B649-787D29E6CC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7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963C7-16F5-4BAC-9683-CEDFDA04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7EA68-2081-4FE5-9ACF-A6ADF33DE0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9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D58D1-F942-4984-AB71-AC59AE52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3F394-C787-43C0-B742-BACBC23256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8C9E6-B6B5-494C-9C98-52C03215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F92E8-3FCF-4AD7-B0FF-A67D1E796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6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A6D61-EC16-4CC5-BAD6-0BDE8F9A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E5D63-D61C-498F-9D61-4F8CE9E6FC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5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FE28C-0AAD-488C-A14F-03D5EC60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latin typeface="Imprint MT Shadow" panose="04020605060303030202" pitchFamily="82" charset="0"/>
              </a:rPr>
              <a:t>CastleRock</a:t>
            </a:r>
            <a:r>
              <a:rPr lang="en-US" sz="2000">
                <a:latin typeface="Imprint MT Shadow" panose="04020605060303030202" pitchFamily="82" charset="0"/>
              </a:rPr>
              <a:t>™</a:t>
            </a:r>
            <a:r>
              <a:rPr lang="en-US" sz="4800">
                <a:latin typeface="Imprint MT Shadow" panose="04020605060303030202" pitchFamily="82" charset="0"/>
              </a:rPr>
              <a:t> Porcelain Wall Cladding </a:t>
            </a:r>
            <a:endParaRPr lang="en-US" sz="4800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87E7E-34FB-4D23-8AF2-62D2F2A8C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211B18-B818-4BC0-BEED-C5D7F46B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u="sng">
                <a:solidFill>
                  <a:schemeClr val="bg1"/>
                </a:solidFill>
                <a:latin typeface="Imprint MT Shadow" panose="04020605060303030202" pitchFamily="82" charset="0"/>
              </a:rPr>
              <a:t>Reduce </a:t>
            </a:r>
            <a:br>
              <a:rPr lang="en-US" sz="3600" u="sng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en-US" sz="3600" u="sng">
                <a:solidFill>
                  <a:schemeClr val="bg1"/>
                </a:solidFill>
                <a:latin typeface="Imprint MT Shadow" panose="04020605060303030202" pitchFamily="82" charset="0"/>
              </a:rPr>
              <a:t>Labor Costs</a:t>
            </a:r>
            <a:endParaRPr lang="en-US" sz="3600" u="sng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D40F2-5500-4974-9DF5-A749D40FD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8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93119-1C38-4810-8869-97CD4509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>
                <a:latin typeface="Imprint MT Shadow" panose="04020605060303030202" pitchFamily="82" charset="0"/>
              </a:rPr>
              <a:t> </a:t>
            </a:r>
            <a:r>
              <a:rPr lang="en-US" sz="4900">
                <a:latin typeface="Imprint MT Shadow" panose="04020605060303030202" pitchFamily="82" charset="0"/>
              </a:rPr>
              <a:t>Architectural Masonry Fascia</a:t>
            </a:r>
            <a:endParaRPr lang="en-US" sz="4900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7788D-A6C8-427B-9AAA-E4447CE5A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7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6F0D72-7145-44A1-9564-00B4047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150AF-35E9-458F-A369-DAFE7861A8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14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AF6F7-4862-4223-A7F0-80430BA9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63D76-C6C0-4270-B17C-687406AC9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7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FAB7E6-363C-4B78-9626-960AECBE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kern="1200">
                <a:solidFill>
                  <a:schemeClr val="tx1"/>
                </a:solidFill>
                <a:latin typeface="Imprint MT Shadow" panose="04020605060303030202" pitchFamily="82" charset="0"/>
              </a:rPr>
              <a:t>Questions?</a:t>
            </a:r>
            <a:endParaRPr lang="en-US" sz="9600" kern="120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BF0A8-211C-4145-8236-7478D81B5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88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63C6F-FA70-4BB9-9F1F-4E2DF74F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Imprint MT Shadow" panose="04020605060303030202" pitchFamily="82" charset="0"/>
              </a:rPr>
              <a:t>www.castlerockx.com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11549-14CB-4922-B71F-86A7C877D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4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1C59C-4BAE-4CFE-B989-7EB8A3A6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FF"/>
                </a:solidFill>
                <a:latin typeface="Imprint MT Shadow" panose="04020605060303030202" pitchFamily="82" charset="0"/>
              </a:rPr>
              <a:t>Installation Guides and Warranties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9D9B4-6FB9-428A-B7D3-45607128B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010D9-1C08-4761-A445-8A5A9A0E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rint MT Shadow" panose="04020605060303030202" pitchFamily="82" charset="0"/>
              </a:rPr>
              <a:t>How it works!</a:t>
            </a:r>
            <a:endParaRPr lang="en-US" dirty="0"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89D05-61F6-4241-932B-D1AABDB350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5E701F-640B-4E6E-BAAE-01B76929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solidFill>
                  <a:schemeClr val="bg1"/>
                </a:solidFill>
                <a:latin typeface="Imprint MT Shadow" panose="04020605060303030202" pitchFamily="82" charset="0"/>
              </a:rPr>
              <a:t> Standard Sizes</a:t>
            </a:r>
            <a:endParaRPr lang="en-US" sz="72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A37A1-CC35-43D1-8174-5C3F79F33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22ACCB-EDDC-4227-8740-8AC7265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57FBD-88E8-47E1-A985-8224FFAFB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6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5302C-DCEE-4AE8-A7E7-C4C5CCFE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2E1B4-FAFA-4A67-982C-BA929EE872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1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25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Imprint MT Shadow</vt:lpstr>
      <vt:lpstr>Times New Roman</vt:lpstr>
      <vt:lpstr>Office Theme</vt:lpstr>
      <vt:lpstr>CastleRock™ Insulated Porcelain Siding &amp; Cladding Products</vt:lpstr>
      <vt:lpstr>The Challenge</vt:lpstr>
      <vt:lpstr>What is the goal?</vt:lpstr>
      <vt:lpstr>CastleRock™ Porcelain Wall Cladding </vt:lpstr>
      <vt:lpstr>Installation Guides and Warranties</vt:lpstr>
      <vt:lpstr>How it works!</vt:lpstr>
      <vt:lpstr> Standard Sizes</vt:lpstr>
      <vt:lpstr>PowerPoint Presentation</vt:lpstr>
      <vt:lpstr>PowerPoint Presentation</vt:lpstr>
      <vt:lpstr>PowerPoint Presentation</vt:lpstr>
      <vt:lpstr>PowerPoint Presentation</vt:lpstr>
      <vt:lpstr>Large Format or; Pre-size panels</vt:lpstr>
      <vt:lpstr>PowerPoint Presentation</vt:lpstr>
      <vt:lpstr>Porcelain Brick System</vt:lpstr>
      <vt:lpstr>Porcelain Brick Flat Panels 4” x 12”</vt:lpstr>
      <vt:lpstr>Window/Door Trim Assembly Top View (Looking Down)</vt:lpstr>
      <vt:lpstr>Outside Corner Assembly Top View (Looking Down)</vt:lpstr>
      <vt:lpstr>Pilaster</vt:lpstr>
      <vt:lpstr>Window (Side View)</vt:lpstr>
      <vt:lpstr>PowerPoint Presentation</vt:lpstr>
      <vt:lpstr>Squares, Rectangles &amp; Large Format</vt:lpstr>
      <vt:lpstr>Beauty &amp; Aesthetics</vt:lpstr>
      <vt:lpstr>PowerPoint Presentation</vt:lpstr>
      <vt:lpstr>PowerPoint Presentation</vt:lpstr>
      <vt:lpstr>Porcelain Lap Siding Our fastest installing, least expensive System </vt:lpstr>
      <vt:lpstr>PowerPoint Presentation</vt:lpstr>
      <vt:lpstr>Fast, Easy  Installation</vt:lpstr>
      <vt:lpstr>- Interlocking panels - Install with staples or screws - Installs in any weather - Reduces labor time &amp; cost - Reduces construction time - Damaged panel replaces without dismantling</vt:lpstr>
      <vt:lpstr>Installing ICAP Claddings</vt:lpstr>
      <vt:lpstr>Porcelain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Reduce  Labor Costs</vt:lpstr>
      <vt:lpstr> Architectural Masonry Fascia</vt:lpstr>
      <vt:lpstr>PowerPoint Presentation</vt:lpstr>
      <vt:lpstr>PowerPoint Presentation</vt:lpstr>
      <vt:lpstr>Questions?</vt:lpstr>
      <vt:lpstr>www.castlerockx.com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CastleRock™ Insulated Porcelain Siding &amp; Cladding Products</dc:title>
  <dc:creator>Les Cullen</dc:creator>
  <cp:lastModifiedBy>Les Cullen</cp:lastModifiedBy>
  <cp:revision>1</cp:revision>
  <dcterms:created xsi:type="dcterms:W3CDTF">2020-12-15T18:24:07Z</dcterms:created>
  <dcterms:modified xsi:type="dcterms:W3CDTF">2020-12-15T18:24:07Z</dcterms:modified>
</cp:coreProperties>
</file>